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37"/>
  </p:notesMasterIdLst>
  <p:sldIdLst>
    <p:sldId id="488" r:id="rId2"/>
    <p:sldId id="368" r:id="rId3"/>
    <p:sldId id="486" r:id="rId4"/>
    <p:sldId id="429" r:id="rId5"/>
    <p:sldId id="432" r:id="rId6"/>
    <p:sldId id="433" r:id="rId7"/>
    <p:sldId id="470" r:id="rId8"/>
    <p:sldId id="437" r:id="rId9"/>
    <p:sldId id="449" r:id="rId10"/>
    <p:sldId id="482" r:id="rId11"/>
    <p:sldId id="483" r:id="rId12"/>
    <p:sldId id="484" r:id="rId13"/>
    <p:sldId id="471" r:id="rId14"/>
    <p:sldId id="384" r:id="rId15"/>
    <p:sldId id="447" r:id="rId16"/>
    <p:sldId id="455" r:id="rId17"/>
    <p:sldId id="440" r:id="rId18"/>
    <p:sldId id="439" r:id="rId19"/>
    <p:sldId id="400" r:id="rId20"/>
    <p:sldId id="401" r:id="rId21"/>
    <p:sldId id="408" r:id="rId22"/>
    <p:sldId id="478" r:id="rId23"/>
    <p:sldId id="479" r:id="rId24"/>
    <p:sldId id="472" r:id="rId25"/>
    <p:sldId id="473" r:id="rId26"/>
    <p:sldId id="475" r:id="rId27"/>
    <p:sldId id="485" r:id="rId28"/>
    <p:sldId id="480" r:id="rId29"/>
    <p:sldId id="481" r:id="rId30"/>
    <p:sldId id="487" r:id="rId31"/>
    <p:sldId id="453" r:id="rId32"/>
    <p:sldId id="460" r:id="rId33"/>
    <p:sldId id="457" r:id="rId34"/>
    <p:sldId id="477" r:id="rId35"/>
    <p:sldId id="476" r:id="rId3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792"/>
    <a:srgbClr val="FF40FF"/>
    <a:srgbClr val="DB3A2F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5"/>
    <p:restoredTop sz="93594"/>
  </p:normalViewPr>
  <p:slideViewPr>
    <p:cSldViewPr snapToGrid="0" snapToObjects="1">
      <p:cViewPr>
        <p:scale>
          <a:sx n="110" d="100"/>
          <a:sy n="110" d="100"/>
        </p:scale>
        <p:origin x="432" y="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55AB2CA-4564-6243-87C7-6898B02B1668}" type="presOf" srcId="{0C4B5839-CF6D-D643-954E-D87E70C08835}" destId="{8F0F215D-46CB-6740-834B-069FC4CC7236}" srcOrd="0" destOrd="0" presId="urn:microsoft.com/office/officeart/2005/8/layout/gear1"/>
    <dgm:cxn modelId="{1FFB30A1-AEDC-7C40-96A1-099EAB45862C}" type="presOf" srcId="{21F9C290-4E2B-D24F-AAEA-5AD9D3733B0F}" destId="{5F8B13C2-6AA5-8E48-B08F-271FE8B15D73}" srcOrd="0" destOrd="0" presId="urn:microsoft.com/office/officeart/2005/8/layout/gear1"/>
    <dgm:cxn modelId="{3679FB71-2DA7-6441-B36A-5E66CE3A6721}" type="presOf" srcId="{0C4B5839-CF6D-D643-954E-D87E70C08835}" destId="{2EF4F175-B3AB-9046-8778-8680FFDA2895}" srcOrd="3" destOrd="0" presId="urn:microsoft.com/office/officeart/2005/8/layout/gear1"/>
    <dgm:cxn modelId="{CCEE37EE-19A9-C244-8589-52FFF5419330}" type="presOf" srcId="{0C4B5839-CF6D-D643-954E-D87E70C08835}" destId="{FB784593-BC28-F044-BBDE-B0666115D90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F37D6BFC-65D8-8640-A627-E77EFB570A0D}" type="presOf" srcId="{FB803AC0-7EFD-8E44-8099-77ECD41D8509}" destId="{B2D2FC42-1ADE-AD46-81F3-6EF33F32D4C0}" srcOrd="0" destOrd="0" presId="urn:microsoft.com/office/officeart/2005/8/layout/gear1"/>
    <dgm:cxn modelId="{FF724D20-C819-D948-854E-2602BF204FDC}" type="presOf" srcId="{5254FC7D-EBDB-C94C-9C7B-F5D1543DC3F2}" destId="{449F0CB1-D66E-A044-AE04-CE70D1586076}" srcOrd="2" destOrd="0" presId="urn:microsoft.com/office/officeart/2005/8/layout/gear1"/>
    <dgm:cxn modelId="{B27446FF-B435-7D47-9B68-8829767EAD36}" type="presOf" srcId="{2FEE0124-FEE7-F249-A5EE-F435022148A6}" destId="{FDE87692-A710-3D40-B881-F41C5E3E790E}" srcOrd="0" destOrd="0" presId="urn:microsoft.com/office/officeart/2005/8/layout/gear1"/>
    <dgm:cxn modelId="{57373BE8-0DDD-194B-88C6-3238F9CA0ECC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1A824B4F-B71D-A14E-A757-ADBD4ECCAD57}" type="presOf" srcId="{7CE8B053-93CF-BD41-B16C-92BEDF74F909}" destId="{A05A29C6-30FB-6B44-8723-4961B8C06B70}" srcOrd="0" destOrd="0" presId="urn:microsoft.com/office/officeart/2005/8/layout/gear1"/>
    <dgm:cxn modelId="{6C074B18-762C-1E47-A7F5-EE607605551B}" type="presOf" srcId="{8A6D15ED-CFC5-2343-988D-93AA441CD45B}" destId="{081734C5-EC5F-B442-A8F7-0E6352E3467F}" srcOrd="0" destOrd="0" presId="urn:microsoft.com/office/officeart/2005/8/layout/gear1"/>
    <dgm:cxn modelId="{AD4CBF9E-AB55-A844-862C-98E0F6E50BEF}" type="presOf" srcId="{21F9C290-4E2B-D24F-AAEA-5AD9D3733B0F}" destId="{3450C70F-7ED1-C04F-960A-94086B07D924}" srcOrd="1" destOrd="0" presId="urn:microsoft.com/office/officeart/2005/8/layout/gear1"/>
    <dgm:cxn modelId="{47F8D016-9D91-C849-B201-940AF71B46A2}" type="presOf" srcId="{5254FC7D-EBDB-C94C-9C7B-F5D1543DC3F2}" destId="{12E9EAAA-8FF8-8941-9A78-1554B7C471CF}" srcOrd="1" destOrd="0" presId="urn:microsoft.com/office/officeart/2005/8/layout/gear1"/>
    <dgm:cxn modelId="{48BD6FFA-2244-B84B-9B5A-4D29F8590166}" type="presOf" srcId="{21F9C290-4E2B-D24F-AAEA-5AD9D3733B0F}" destId="{4CA655C7-18B4-A64D-9AD9-5ABDA0E495B9}" srcOrd="2" destOrd="0" presId="urn:microsoft.com/office/officeart/2005/8/layout/gear1"/>
    <dgm:cxn modelId="{A4F18183-9F2B-1547-9B93-630302EAC01D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6C60D2B1-EC5A-4D4E-949A-D11566A8D98B}" type="presParOf" srcId="{B2D2FC42-1ADE-AD46-81F3-6EF33F32D4C0}" destId="{8C4329E3-3DA8-F543-BC6A-65E88CACD975}" srcOrd="0" destOrd="0" presId="urn:microsoft.com/office/officeart/2005/8/layout/gear1"/>
    <dgm:cxn modelId="{90CCFB1C-4ADA-0D4C-9DD6-21D991E04A3A}" type="presParOf" srcId="{B2D2FC42-1ADE-AD46-81F3-6EF33F32D4C0}" destId="{12E9EAAA-8FF8-8941-9A78-1554B7C471CF}" srcOrd="1" destOrd="0" presId="urn:microsoft.com/office/officeart/2005/8/layout/gear1"/>
    <dgm:cxn modelId="{BE5AE823-5AB3-5F47-A6FE-100910F918E5}" type="presParOf" srcId="{B2D2FC42-1ADE-AD46-81F3-6EF33F32D4C0}" destId="{449F0CB1-D66E-A044-AE04-CE70D1586076}" srcOrd="2" destOrd="0" presId="urn:microsoft.com/office/officeart/2005/8/layout/gear1"/>
    <dgm:cxn modelId="{A1E2009D-13D2-A54B-BE28-54A142D83D07}" type="presParOf" srcId="{B2D2FC42-1ADE-AD46-81F3-6EF33F32D4C0}" destId="{5F8B13C2-6AA5-8E48-B08F-271FE8B15D73}" srcOrd="3" destOrd="0" presId="urn:microsoft.com/office/officeart/2005/8/layout/gear1"/>
    <dgm:cxn modelId="{780A55B2-062A-4C41-ABFF-6FD3AC6718CF}" type="presParOf" srcId="{B2D2FC42-1ADE-AD46-81F3-6EF33F32D4C0}" destId="{3450C70F-7ED1-C04F-960A-94086B07D924}" srcOrd="4" destOrd="0" presId="urn:microsoft.com/office/officeart/2005/8/layout/gear1"/>
    <dgm:cxn modelId="{2654A69A-C96E-E149-A199-14CFDEF347D4}" type="presParOf" srcId="{B2D2FC42-1ADE-AD46-81F3-6EF33F32D4C0}" destId="{4CA655C7-18B4-A64D-9AD9-5ABDA0E495B9}" srcOrd="5" destOrd="0" presId="urn:microsoft.com/office/officeart/2005/8/layout/gear1"/>
    <dgm:cxn modelId="{49B01ADC-A2DF-D547-9120-01377C391645}" type="presParOf" srcId="{B2D2FC42-1ADE-AD46-81F3-6EF33F32D4C0}" destId="{8F0F215D-46CB-6740-834B-069FC4CC7236}" srcOrd="6" destOrd="0" presId="urn:microsoft.com/office/officeart/2005/8/layout/gear1"/>
    <dgm:cxn modelId="{6960A8F3-14F5-0343-BCB2-08F011287B15}" type="presParOf" srcId="{B2D2FC42-1ADE-AD46-81F3-6EF33F32D4C0}" destId="{FB784593-BC28-F044-BBDE-B0666115D904}" srcOrd="7" destOrd="0" presId="urn:microsoft.com/office/officeart/2005/8/layout/gear1"/>
    <dgm:cxn modelId="{9297C971-016C-D745-BDED-5E7ED08BC0C4}" type="presParOf" srcId="{B2D2FC42-1ADE-AD46-81F3-6EF33F32D4C0}" destId="{546AC760-91AE-CB49-AA7B-3F82AAE3001F}" srcOrd="8" destOrd="0" presId="urn:microsoft.com/office/officeart/2005/8/layout/gear1"/>
    <dgm:cxn modelId="{CFC64141-E2B4-3247-9D9D-3E712613F391}" type="presParOf" srcId="{B2D2FC42-1ADE-AD46-81F3-6EF33F32D4C0}" destId="{2EF4F175-B3AB-9046-8778-8680FFDA2895}" srcOrd="9" destOrd="0" presId="urn:microsoft.com/office/officeart/2005/8/layout/gear1"/>
    <dgm:cxn modelId="{C5948312-A76D-E045-8DE9-020AE19CE498}" type="presParOf" srcId="{B2D2FC42-1ADE-AD46-81F3-6EF33F32D4C0}" destId="{A05A29C6-30FB-6B44-8723-4961B8C06B70}" srcOrd="10" destOrd="0" presId="urn:microsoft.com/office/officeart/2005/8/layout/gear1"/>
    <dgm:cxn modelId="{8FD4EBCB-C4E5-7940-8741-6E0A51F7AC06}" type="presParOf" srcId="{B2D2FC42-1ADE-AD46-81F3-6EF33F32D4C0}" destId="{081734C5-EC5F-B442-A8F7-0E6352E3467F}" srcOrd="11" destOrd="0" presId="urn:microsoft.com/office/officeart/2005/8/layout/gear1"/>
    <dgm:cxn modelId="{FB7A820D-24FB-8E4E-822A-F7AADA8D6D17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AFAFA31-5357-B142-8899-FBAE4D46F888}" type="presOf" srcId="{5254FC7D-EBDB-C94C-9C7B-F5D1543DC3F2}" destId="{8C4329E3-3DA8-F543-BC6A-65E88CACD975}" srcOrd="0" destOrd="0" presId="urn:microsoft.com/office/officeart/2005/8/layout/gear1"/>
    <dgm:cxn modelId="{F537C068-8D6C-A54C-A452-F9D591251F56}" type="presOf" srcId="{0C4B5839-CF6D-D643-954E-D87E70C08835}" destId="{2EF4F175-B3AB-9046-8778-8680FFDA2895}" srcOrd="3" destOrd="0" presId="urn:microsoft.com/office/officeart/2005/8/layout/gear1"/>
    <dgm:cxn modelId="{AAEE42C9-8AB3-0846-8054-DB46C20738A2}" type="presOf" srcId="{FB803AC0-7EFD-8E44-8099-77ECD41D8509}" destId="{B2D2FC42-1ADE-AD46-81F3-6EF33F32D4C0}" srcOrd="0" destOrd="0" presId="urn:microsoft.com/office/officeart/2005/8/layout/gear1"/>
    <dgm:cxn modelId="{FDC1B31C-D86E-1945-8048-7144317657BB}" type="presOf" srcId="{8A6D15ED-CFC5-2343-988D-93AA441CD45B}" destId="{081734C5-EC5F-B442-A8F7-0E6352E3467F}" srcOrd="0" destOrd="0" presId="urn:microsoft.com/office/officeart/2005/8/layout/gear1"/>
    <dgm:cxn modelId="{7129BC5F-33C9-B045-A414-2473B7F40F54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670CF42-3471-9E49-AB00-6A6D3B574B43}" type="presOf" srcId="{7CE8B053-93CF-BD41-B16C-92BEDF74F909}" destId="{A05A29C6-30FB-6B44-8723-4961B8C06B70}" srcOrd="0" destOrd="0" presId="urn:microsoft.com/office/officeart/2005/8/layout/gear1"/>
    <dgm:cxn modelId="{6C1ED6CA-0A7C-AF4D-AA43-74D26FD00333}" type="presOf" srcId="{0C4B5839-CF6D-D643-954E-D87E70C08835}" destId="{FB784593-BC28-F044-BBDE-B0666115D904}" srcOrd="1" destOrd="0" presId="urn:microsoft.com/office/officeart/2005/8/layout/gear1"/>
    <dgm:cxn modelId="{89EBFCCE-C3FC-C643-8056-A7D3FADC7339}" type="presOf" srcId="{0C4B5839-CF6D-D643-954E-D87E70C08835}" destId="{8F0F215D-46CB-6740-834B-069FC4CC7236}" srcOrd="0" destOrd="0" presId="urn:microsoft.com/office/officeart/2005/8/layout/gear1"/>
    <dgm:cxn modelId="{283C33CB-8FD8-2F46-84AC-01C158EE8E71}" type="presOf" srcId="{21F9C290-4E2B-D24F-AAEA-5AD9D3733B0F}" destId="{4CA655C7-18B4-A64D-9AD9-5ABDA0E495B9}" srcOrd="2" destOrd="0" presId="urn:microsoft.com/office/officeart/2005/8/layout/gear1"/>
    <dgm:cxn modelId="{55E47214-6B63-8047-835B-CC4B268546D7}" type="presOf" srcId="{21F9C290-4E2B-D24F-AAEA-5AD9D3733B0F}" destId="{5F8B13C2-6AA5-8E48-B08F-271FE8B15D73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94701C2-B5C2-E94A-8800-C92EB9BE481C}" type="presOf" srcId="{21F9C290-4E2B-D24F-AAEA-5AD9D3733B0F}" destId="{3450C70F-7ED1-C04F-960A-94086B07D924}" srcOrd="1" destOrd="0" presId="urn:microsoft.com/office/officeart/2005/8/layout/gear1"/>
    <dgm:cxn modelId="{45EE3586-EC4C-6349-9925-A57FF5411D3F}" type="presOf" srcId="{2FEE0124-FEE7-F249-A5EE-F435022148A6}" destId="{FDE87692-A710-3D40-B881-F41C5E3E790E}" srcOrd="0" destOrd="0" presId="urn:microsoft.com/office/officeart/2005/8/layout/gear1"/>
    <dgm:cxn modelId="{5D3F851A-6FA2-E647-840A-7576CF06CD30}" type="presOf" srcId="{5254FC7D-EBDB-C94C-9C7B-F5D1543DC3F2}" destId="{12E9EAAA-8FF8-8941-9A78-1554B7C471CF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51E4EF29-9572-484C-974E-30E79FB29C1B}" type="presOf" srcId="{5254FC7D-EBDB-C94C-9C7B-F5D1543DC3F2}" destId="{449F0CB1-D66E-A044-AE04-CE70D1586076}" srcOrd="2" destOrd="0" presId="urn:microsoft.com/office/officeart/2005/8/layout/gear1"/>
    <dgm:cxn modelId="{DD97FAFD-1DF4-7041-BC0C-95F89727712D}" type="presParOf" srcId="{B2D2FC42-1ADE-AD46-81F3-6EF33F32D4C0}" destId="{8C4329E3-3DA8-F543-BC6A-65E88CACD975}" srcOrd="0" destOrd="0" presId="urn:microsoft.com/office/officeart/2005/8/layout/gear1"/>
    <dgm:cxn modelId="{3CEED716-8989-4544-BC82-BAC18B31465E}" type="presParOf" srcId="{B2D2FC42-1ADE-AD46-81F3-6EF33F32D4C0}" destId="{12E9EAAA-8FF8-8941-9A78-1554B7C471CF}" srcOrd="1" destOrd="0" presId="urn:microsoft.com/office/officeart/2005/8/layout/gear1"/>
    <dgm:cxn modelId="{08712855-CDB5-FE49-A325-59F30EF48621}" type="presParOf" srcId="{B2D2FC42-1ADE-AD46-81F3-6EF33F32D4C0}" destId="{449F0CB1-D66E-A044-AE04-CE70D1586076}" srcOrd="2" destOrd="0" presId="urn:microsoft.com/office/officeart/2005/8/layout/gear1"/>
    <dgm:cxn modelId="{DD60895F-AFA7-AF48-A139-C8494CA5AB12}" type="presParOf" srcId="{B2D2FC42-1ADE-AD46-81F3-6EF33F32D4C0}" destId="{5F8B13C2-6AA5-8E48-B08F-271FE8B15D73}" srcOrd="3" destOrd="0" presId="urn:microsoft.com/office/officeart/2005/8/layout/gear1"/>
    <dgm:cxn modelId="{9B279629-DFD4-0346-86AF-D53A522CFDF8}" type="presParOf" srcId="{B2D2FC42-1ADE-AD46-81F3-6EF33F32D4C0}" destId="{3450C70F-7ED1-C04F-960A-94086B07D924}" srcOrd="4" destOrd="0" presId="urn:microsoft.com/office/officeart/2005/8/layout/gear1"/>
    <dgm:cxn modelId="{63C28E39-00C4-6541-A373-7DB23B2D16D9}" type="presParOf" srcId="{B2D2FC42-1ADE-AD46-81F3-6EF33F32D4C0}" destId="{4CA655C7-18B4-A64D-9AD9-5ABDA0E495B9}" srcOrd="5" destOrd="0" presId="urn:microsoft.com/office/officeart/2005/8/layout/gear1"/>
    <dgm:cxn modelId="{792C8682-2B5B-F34F-993C-14D934B7B35A}" type="presParOf" srcId="{B2D2FC42-1ADE-AD46-81F3-6EF33F32D4C0}" destId="{8F0F215D-46CB-6740-834B-069FC4CC7236}" srcOrd="6" destOrd="0" presId="urn:microsoft.com/office/officeart/2005/8/layout/gear1"/>
    <dgm:cxn modelId="{701092B8-E16C-5642-8EAE-DBBDCDFC5E6A}" type="presParOf" srcId="{B2D2FC42-1ADE-AD46-81F3-6EF33F32D4C0}" destId="{FB784593-BC28-F044-BBDE-B0666115D904}" srcOrd="7" destOrd="0" presId="urn:microsoft.com/office/officeart/2005/8/layout/gear1"/>
    <dgm:cxn modelId="{98C3C6B0-4325-F648-976B-AD10DD6665A7}" type="presParOf" srcId="{B2D2FC42-1ADE-AD46-81F3-6EF33F32D4C0}" destId="{546AC760-91AE-CB49-AA7B-3F82AAE3001F}" srcOrd="8" destOrd="0" presId="urn:microsoft.com/office/officeart/2005/8/layout/gear1"/>
    <dgm:cxn modelId="{535B41D8-F9E8-AD47-AF61-EBD0BEE594A6}" type="presParOf" srcId="{B2D2FC42-1ADE-AD46-81F3-6EF33F32D4C0}" destId="{2EF4F175-B3AB-9046-8778-8680FFDA2895}" srcOrd="9" destOrd="0" presId="urn:microsoft.com/office/officeart/2005/8/layout/gear1"/>
    <dgm:cxn modelId="{913B1879-4211-2947-B702-2062BA0D6BCF}" type="presParOf" srcId="{B2D2FC42-1ADE-AD46-81F3-6EF33F32D4C0}" destId="{A05A29C6-30FB-6B44-8723-4961B8C06B70}" srcOrd="10" destOrd="0" presId="urn:microsoft.com/office/officeart/2005/8/layout/gear1"/>
    <dgm:cxn modelId="{5F42E5D1-3522-4A4F-AF37-B13CE8A36A0C}" type="presParOf" srcId="{B2D2FC42-1ADE-AD46-81F3-6EF33F32D4C0}" destId="{081734C5-EC5F-B442-A8F7-0E6352E3467F}" srcOrd="11" destOrd="0" presId="urn:microsoft.com/office/officeart/2005/8/layout/gear1"/>
    <dgm:cxn modelId="{AF17D8E0-8100-6C40-88E5-BFDF46D8B274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8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14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6/13/17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6/13/17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6/13/17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6" Type="http://schemas.openxmlformats.org/officeDocument/2006/relationships/image" Target="../media/image51.jpg"/><Relationship Id="rId7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jpg"/><Relationship Id="rId5" Type="http://schemas.openxmlformats.org/officeDocument/2006/relationships/image" Target="../media/image67.tiff"/><Relationship Id="rId6" Type="http://schemas.openxmlformats.org/officeDocument/2006/relationships/image" Target="../media/image68.tiff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jp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9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11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Building the NGDLE with </a:t>
            </a:r>
            <a:br>
              <a:rPr lang="en-US" sz="4400" dirty="0" smtClean="0"/>
            </a:br>
            <a:r>
              <a:rPr lang="en-US" sz="4400" err="1" smtClean="0"/>
              <a:t>Tsugi</a:t>
            </a:r>
            <a:r>
              <a:rPr lang="en-US" sz="4400" smtClean="0"/>
              <a:t> (</a:t>
            </a:r>
            <a:r>
              <a:rPr lang="en-US" sz="4400" dirty="0" smtClean="0"/>
              <a:t>次) and </a:t>
            </a:r>
            <a:r>
              <a:rPr lang="en-US" sz="4400" dirty="0" err="1" smtClean="0"/>
              <a:t>Koseu</a:t>
            </a:r>
            <a:r>
              <a:rPr lang="en-US" sz="4400" dirty="0" smtClean="0"/>
              <a:t> (</a:t>
            </a:r>
            <a:r>
              <a:rPr lang="ko-KR" altLang="en-US" sz="4400" dirty="0" smtClean="0"/>
              <a:t>코스</a:t>
            </a:r>
            <a:r>
              <a:rPr lang="en-US" altLang="ko-KR" sz="4400" dirty="0"/>
              <a:t>)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Severance</a:t>
            </a:r>
          </a:p>
          <a:p>
            <a:r>
              <a:rPr lang="en-US" dirty="0" smtClean="0"/>
              <a:t>University of Michigan School of Information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024368" y="3681329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745193" y="3737874"/>
            <a:ext cx="1095446" cy="77858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993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752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68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20242" y="1198728"/>
            <a:ext cx="2151734" cy="2746044"/>
            <a:chOff x="3648523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523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7737" y="3625859"/>
              <a:ext cx="1973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0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13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41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more sophisticated</a:t>
            </a:r>
            <a:br>
              <a:rPr lang="en-US" dirty="0" smtClean="0"/>
            </a:br>
            <a:r>
              <a:rPr lang="en-US" dirty="0" smtClean="0"/>
              <a:t>standards for 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read ,understand, and 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common capabilities</a:t>
            </a:r>
            <a:br>
              <a:rPr lang="en-US" dirty="0" smtClean="0"/>
            </a:br>
            <a:r>
              <a:rPr lang="en-US" dirty="0" smtClean="0"/>
              <a:t>structure</a:t>
            </a:r>
            <a:r>
              <a:rPr lang="en-US" dirty="0"/>
              <a:t> </a:t>
            </a:r>
            <a:r>
              <a:rPr lang="en-US" dirty="0" smtClean="0"/>
              <a:t>and similar but at the same</a:t>
            </a:r>
            <a:br>
              <a:rPr lang="en-US" dirty="0" smtClean="0"/>
            </a:br>
            <a:r>
              <a:rPr lang="en-US" dirty="0" smtClean="0"/>
              <a:t>time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are </a:t>
            </a:r>
            <a:r>
              <a:rPr lang="is-IS" sz="5400" dirty="0" smtClean="0"/>
              <a:t>次 and </a:t>
            </a:r>
            <a:r>
              <a:rPr lang="ko-KR" altLang="en-US" sz="5400" dirty="0"/>
              <a:t>코스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" y="196182"/>
            <a:ext cx="7508970" cy="42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(</a:t>
            </a:r>
            <a:r>
              <a:rPr lang="is-IS" sz="4800" dirty="0" smtClean="0"/>
              <a:t>次) is "AppStore" for 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API </a:t>
            </a:r>
            <a:r>
              <a:rPr lang="en-US" sz="3200" dirty="0"/>
              <a:t>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</a:p>
          <a:p>
            <a:r>
              <a:rPr lang="en-US" sz="3400" dirty="0" smtClean="0"/>
              <a:t>Hosting / management</a:t>
            </a:r>
          </a:p>
          <a:p>
            <a:r>
              <a:rPr lang="en-US" sz="3200" dirty="0" smtClean="0"/>
              <a:t>Training for Developers (</a:t>
            </a:r>
            <a:r>
              <a:rPr lang="en-US" sz="3200" dirty="0" err="1" smtClean="0"/>
              <a:t>www.tsugi.org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Koseu</a:t>
            </a:r>
            <a:r>
              <a:rPr lang="en-US" dirty="0" smtClean="0"/>
              <a:t> (</a:t>
            </a:r>
            <a:r>
              <a:rPr lang="ko-KR" altLang="en-US" sz="4800" dirty="0"/>
              <a:t>코스</a:t>
            </a:r>
            <a:r>
              <a:rPr lang="is-IS" sz="4800" dirty="0" smtClean="0"/>
              <a:t>) is "EduPress"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Educational web site builder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world's smallest "LMS</a:t>
            </a:r>
            <a:r>
              <a:rPr lang="en-US" sz="3200" dirty="0" smtClean="0"/>
              <a:t>"</a:t>
            </a:r>
          </a:p>
          <a:p>
            <a:r>
              <a:rPr lang="en-US" sz="3200" dirty="0" smtClean="0"/>
              <a:t>OER Hosting Site</a:t>
            </a:r>
          </a:p>
          <a:p>
            <a:r>
              <a:rPr lang="en-US" sz="3200" dirty="0" smtClean="0"/>
              <a:t>Standalone MOOC Platform</a:t>
            </a:r>
          </a:p>
          <a:p>
            <a:r>
              <a:rPr lang="en-US" sz="3200" dirty="0" smtClean="0"/>
              <a:t>Standalone Learning Object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57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 smtClean="0"/>
              <a:t>)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LMS / MOOC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19120" y="3113038"/>
            <a:ext cx="1883578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 smtClean="0"/>
                <a:t>2K</a:t>
              </a:r>
              <a:endParaRPr lang="en-US" sz="1013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657404" y="2957668"/>
            <a:ext cx="1058875" cy="705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801728" y="2511161"/>
            <a:ext cx="606554" cy="21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119119" y="3706417"/>
            <a:ext cx="1883578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Canvas/Sakai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914148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914149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3676413" y="325968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092824" y="3329294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8956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Campus IT Staff </a:t>
            </a:r>
            <a:r>
              <a:rPr lang="en-US" sz="2400" dirty="0" smtClean="0"/>
              <a:t>– App Store with locally owned data</a:t>
            </a:r>
          </a:p>
          <a:p>
            <a:r>
              <a:rPr lang="en-US" sz="2400" b="1" dirty="0" smtClean="0"/>
              <a:t>Instructional Designers </a:t>
            </a:r>
            <a:r>
              <a:rPr lang="en-US" sz="2400" dirty="0" smtClean="0"/>
              <a:t>– Can focus programmers on building functionality – not reading standards</a:t>
            </a:r>
          </a:p>
          <a:p>
            <a:r>
              <a:rPr lang="en-US" sz="2400" b="1" dirty="0" smtClean="0"/>
              <a:t>Faculty </a:t>
            </a:r>
            <a:r>
              <a:rPr lang="en-US" sz="2400" dirty="0" smtClean="0"/>
              <a:t>– Can build learning content once and use it over and over – content can be open</a:t>
            </a:r>
          </a:p>
          <a:p>
            <a:r>
              <a:rPr lang="en-US" sz="2400" b="1" dirty="0" smtClean="0"/>
              <a:t>Book Authors </a:t>
            </a:r>
            <a:r>
              <a:rPr lang="en-US" sz="2400" dirty="0" smtClean="0"/>
              <a:t>- Can build a site with </a:t>
            </a:r>
            <a:br>
              <a:rPr lang="en-US" sz="2400" dirty="0" smtClean="0"/>
            </a:br>
            <a:r>
              <a:rPr lang="en-US" sz="2400" dirty="0" smtClean="0"/>
              <a:t>supporting materials and software with </a:t>
            </a:r>
            <a:br>
              <a:rPr lang="en-US" sz="2400" dirty="0" smtClean="0"/>
            </a:br>
            <a:r>
              <a:rPr lang="en-US" sz="2400" dirty="0" smtClean="0"/>
              <a:t>seamless integration into LMSs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2" y="3000375"/>
            <a:ext cx="1615129" cy="1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2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OER Publishers </a:t>
            </a:r>
            <a:r>
              <a:rPr lang="en-US" sz="2400" dirty="0"/>
              <a:t>– Excellent way to share truly reusable and </a:t>
            </a:r>
            <a:r>
              <a:rPr lang="en-US" sz="2400" dirty="0" err="1"/>
              <a:t>remixable</a:t>
            </a:r>
            <a:r>
              <a:rPr lang="en-US" sz="2400" dirty="0"/>
              <a:t> software and </a:t>
            </a:r>
            <a:r>
              <a:rPr lang="en-US" sz="2400" dirty="0" smtClean="0"/>
              <a:t>content</a:t>
            </a:r>
          </a:p>
          <a:p>
            <a:r>
              <a:rPr lang="en-US" sz="2400" b="1" dirty="0" smtClean="0"/>
              <a:t>MOOC Platform </a:t>
            </a:r>
            <a:r>
              <a:rPr lang="en-US" sz="2400" dirty="0" smtClean="0"/>
              <a:t>– Small Schools / Single Course / Professional Society</a:t>
            </a:r>
          </a:p>
          <a:p>
            <a:r>
              <a:rPr lang="en-US" sz="2400" b="1" dirty="0" err="1" smtClean="0"/>
              <a:t>EdTech</a:t>
            </a:r>
            <a:r>
              <a:rPr lang="en-US" sz="2400" b="1" dirty="0" smtClean="0"/>
              <a:t> Startups </a:t>
            </a:r>
            <a:r>
              <a:rPr lang="en-US" sz="2400" dirty="0" smtClean="0"/>
              <a:t>– A couple of students can have a seamlessly integrated learning tool at MVP in weeks</a:t>
            </a:r>
          </a:p>
          <a:p>
            <a:r>
              <a:rPr lang="en-US" sz="2400" b="1" dirty="0" smtClean="0"/>
              <a:t>LMS Vendors </a:t>
            </a:r>
            <a:r>
              <a:rPr lang="en-US" sz="2400" dirty="0" smtClean="0"/>
              <a:t>– Can encourage their customers to easily build tools that work smoothly rather than break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7162">
            <a:off x="6738457" y="-124614"/>
            <a:ext cx="1414905" cy="1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" y="189706"/>
            <a:ext cx="5124882" cy="318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3" y="2022092"/>
            <a:ext cx="4976146" cy="2987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6042" y="4169228"/>
            <a:ext cx="10951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FF40FF"/>
                </a:solidFill>
              </a:rPr>
              <a:t>tsugi.org</a:t>
            </a:r>
            <a:endParaRPr lang="en-US" sz="2000" dirty="0">
              <a:solidFill>
                <a:srgbClr val="FF4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115" y="3738341"/>
            <a:ext cx="1768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Developer Training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783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Demo (Time Permitting)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1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QA: Unit tests + functionality tests + master in production</a:t>
            </a:r>
          </a:p>
          <a:p>
            <a:pPr lvl="1"/>
            <a:r>
              <a:rPr lang="en-US" dirty="0" smtClean="0"/>
              <a:t>My 1.2M Coursera students are doing QA on </a:t>
            </a:r>
            <a:r>
              <a:rPr lang="en-US" dirty="0" err="1" smtClean="0"/>
              <a:t>Tsugi</a:t>
            </a:r>
            <a:endParaRPr lang="en-US" dirty="0"/>
          </a:p>
          <a:p>
            <a:r>
              <a:rPr lang="en-US" dirty="0" smtClean="0"/>
              <a:t>Production</a:t>
            </a:r>
          </a:p>
          <a:p>
            <a:pPr lvl="1"/>
            <a:r>
              <a:rPr lang="en-US" dirty="0" smtClean="0"/>
              <a:t>Coursera + on campus / SchoolCity / </a:t>
            </a:r>
            <a:r>
              <a:rPr lang="en-US" dirty="0" err="1" smtClean="0"/>
              <a:t>OpenOChem</a:t>
            </a:r>
            <a:endParaRPr lang="en-US" dirty="0" smtClean="0"/>
          </a:p>
          <a:p>
            <a:r>
              <a:rPr lang="en-US" dirty="0" smtClean="0"/>
              <a:t>Coordination with OAE Project / LTI 1.0</a:t>
            </a:r>
          </a:p>
          <a:p>
            <a:r>
              <a:rPr lang="en-US" smtClean="0"/>
              <a:t>Interoperability coordination </a:t>
            </a:r>
            <a:r>
              <a:rPr lang="en-US" dirty="0" smtClean="0"/>
              <a:t>with Canvas, Bb</a:t>
            </a:r>
            <a:r>
              <a:rPr lang="en-US" smtClean="0"/>
              <a:t>, D2L, Moodle </a:t>
            </a:r>
            <a:r>
              <a:rPr lang="is-IS" dirty="0" smtClean="0"/>
              <a:t>….</a:t>
            </a:r>
            <a:endParaRPr lang="en-US" dirty="0" smtClean="0"/>
          </a:p>
          <a:p>
            <a:r>
              <a:rPr lang="en-US" dirty="0" smtClean="0"/>
              <a:t>Various levels of Demo/Play</a:t>
            </a:r>
          </a:p>
          <a:p>
            <a:pPr lvl="1"/>
            <a:r>
              <a:rPr lang="en-US" dirty="0" smtClean="0"/>
              <a:t>Notre Dame, University of </a:t>
            </a:r>
            <a:r>
              <a:rPr lang="en-US" dirty="0" err="1" smtClean="0"/>
              <a:t>CapeTown</a:t>
            </a:r>
            <a:r>
              <a:rPr lang="en-US" dirty="0" smtClean="0"/>
              <a:t>, University of Alabama, Wright State.. Who knows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00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646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682907"/>
            <a:ext cx="7423429" cy="37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Versions – Master + Stable Branches</a:t>
            </a:r>
          </a:p>
          <a:p>
            <a:pPr lvl="1"/>
            <a:r>
              <a:rPr lang="en-US" dirty="0" smtClean="0"/>
              <a:t>0.3.x will be the last pre-separation release</a:t>
            </a:r>
          </a:p>
          <a:p>
            <a:pPr lvl="1"/>
            <a:r>
              <a:rPr lang="en-US" dirty="0" smtClean="0"/>
              <a:t>0.4.x will start to truly separate </a:t>
            </a:r>
            <a:r>
              <a:rPr lang="en-US" dirty="0" err="1" smtClean="0"/>
              <a:t>Tsugi</a:t>
            </a:r>
            <a:r>
              <a:rPr lang="en-US" dirty="0" smtClean="0"/>
              <a:t> and </a:t>
            </a:r>
            <a:r>
              <a:rPr lang="en-US" dirty="0" err="1" smtClean="0"/>
              <a:t>Koseu</a:t>
            </a:r>
            <a:r>
              <a:rPr lang="en-US" dirty="0" smtClean="0"/>
              <a:t> (week or so)</a:t>
            </a:r>
          </a:p>
          <a:p>
            <a:r>
              <a:rPr lang="en-US" dirty="0" smtClean="0"/>
              <a:t>Learning Registry Coordination – Talking to Gates</a:t>
            </a:r>
          </a:p>
          <a:p>
            <a:r>
              <a:rPr lang="en-US" dirty="0" smtClean="0"/>
              <a:t>Some kind of analytics - XAPI or Caliper</a:t>
            </a:r>
          </a:p>
          <a:p>
            <a:r>
              <a:rPr lang="en-US" dirty="0" err="1" smtClean="0"/>
              <a:t>LMSpi</a:t>
            </a:r>
            <a:r>
              <a:rPr lang="en-US" dirty="0" smtClean="0"/>
              <a:t> – MOOC in box - talking to ADL</a:t>
            </a:r>
          </a:p>
          <a:p>
            <a:r>
              <a:rPr lang="en-US" dirty="0" smtClean="0"/>
              <a:t>Some NDA stuff </a:t>
            </a:r>
          </a:p>
          <a:p>
            <a:r>
              <a:rPr lang="en-US" dirty="0" smtClean="0"/>
              <a:t>Make sure to join the developer list </a:t>
            </a:r>
            <a:r>
              <a:rPr lang="en-US" dirty="0" err="1" smtClean="0"/>
              <a:t>developers.tsugi.org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0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078746" y="244721"/>
            <a:ext cx="6147829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</a:t>
            </a:r>
            <a:r>
              <a:rPr lang="en-US" sz="1800" dirty="0" smtClean="0">
                <a:solidFill>
                  <a:schemeClr val="tx1"/>
                </a:solidFill>
              </a:rPr>
              <a:t>lead the market</a:t>
            </a:r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6240026" y="4366439"/>
            <a:ext cx="778953" cy="600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272383" y="4412888"/>
            <a:ext cx="713601" cy="5071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 (0.3.1)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 (please join and support </a:t>
            </a:r>
            <a:r>
              <a:rPr lang="en-US" dirty="0" err="1" smtClean="0"/>
              <a:t>Apereo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Participating in IMS Working Groups</a:t>
            </a:r>
          </a:p>
          <a:p>
            <a:r>
              <a:rPr lang="en-US" dirty="0" smtClean="0"/>
              <a:t>Expect 1.0 release early 2018</a:t>
            </a:r>
          </a:p>
          <a:p>
            <a:endParaRPr lang="en-US" dirty="0"/>
          </a:p>
          <a:p>
            <a:r>
              <a:rPr lang="en-US" dirty="0" smtClean="0"/>
              <a:t>Need friendly adopters</a:t>
            </a:r>
          </a:p>
          <a:p>
            <a:r>
              <a:rPr lang="en-US" dirty="0" smtClean="0"/>
              <a:t>Need skilled collaborators</a:t>
            </a:r>
          </a:p>
          <a:p>
            <a:r>
              <a:rPr lang="en-US" dirty="0" smtClean="0"/>
              <a:t>Raising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0833" y="3268270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76762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8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me how beautiful an LTI Tool's UX can </a:t>
            </a:r>
            <a:r>
              <a:rPr lang="en-US" dirty="0" smtClean="0"/>
              <a:t>be</a:t>
            </a:r>
          </a:p>
          <a:p>
            <a:r>
              <a:rPr lang="en-US" dirty="0" smtClean="0"/>
              <a:t>Show me the </a:t>
            </a:r>
            <a:r>
              <a:rPr lang="en-US" dirty="0" err="1" smtClean="0"/>
              <a:t>Tsugi</a:t>
            </a:r>
            <a:r>
              <a:rPr lang="en-US" dirty="0" smtClean="0"/>
              <a:t> Learning Object Repository integrated into Canvas or Sakai</a:t>
            </a:r>
          </a:p>
          <a:p>
            <a:r>
              <a:rPr lang="en-US" dirty="0" smtClean="0"/>
              <a:t>Show me how you use </a:t>
            </a:r>
            <a:r>
              <a:rPr lang="en-US" dirty="0" err="1" smtClean="0"/>
              <a:t>Tsugi</a:t>
            </a:r>
            <a:r>
              <a:rPr lang="en-US" dirty="0" smtClean="0"/>
              <a:t> to support your Coursera MOOCs</a:t>
            </a:r>
          </a:p>
          <a:p>
            <a:r>
              <a:rPr lang="en-US" dirty="0"/>
              <a:t>Show me how to set up a </a:t>
            </a:r>
            <a:r>
              <a:rPr lang="en-US" dirty="0" err="1"/>
              <a:t>Tsugi</a:t>
            </a:r>
            <a:r>
              <a:rPr lang="en-US" dirty="0"/>
              <a:t> App Store for my </a:t>
            </a:r>
            <a:r>
              <a:rPr lang="en-US" dirty="0" smtClean="0"/>
              <a:t>Campus</a:t>
            </a:r>
          </a:p>
          <a:p>
            <a:r>
              <a:rPr lang="en-US" dirty="0" smtClean="0"/>
              <a:t>Show me how easy it is to add a new application to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Help me teach a Computer Science Capstone course</a:t>
            </a:r>
            <a:r>
              <a:rPr lang="is-IS" dirty="0" smtClean="0"/>
              <a:t>…</a:t>
            </a:r>
          </a:p>
          <a:p>
            <a:endParaRPr lang="en-US" dirty="0"/>
          </a:p>
          <a:p>
            <a:r>
              <a:rPr lang="en-US" dirty="0" smtClean="0"/>
              <a:t>Show me where to start</a:t>
            </a:r>
            <a:r>
              <a:rPr lang="is-IS" dirty="0" smtClean="0"/>
              <a:t>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6992380" y="4308564"/>
            <a:ext cx="778953" cy="600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6024737" y="4355013"/>
            <a:ext cx="713601" cy="5071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97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6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3366FF"/>
                </a:solidFill>
              </a:rPr>
              <a:t>2.1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r>
              <a:rPr lang="en-US" dirty="0"/>
              <a:t>IMS 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3929</TotalTime>
  <Words>840</Words>
  <Application>Microsoft Macintosh PowerPoint</Application>
  <PresentationFormat>On-screen Show (16:9)</PresentationFormat>
  <Paragraphs>142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Cambria</vt:lpstr>
      <vt:lpstr>ＭＳ Ｐゴシック</vt:lpstr>
      <vt:lpstr>Times</vt:lpstr>
      <vt:lpstr>Trebuchet MS</vt:lpstr>
      <vt:lpstr>Wingdings</vt:lpstr>
      <vt:lpstr>맑은 고딕</vt:lpstr>
      <vt:lpstr>Arial</vt:lpstr>
      <vt:lpstr>Adjacency</vt:lpstr>
      <vt:lpstr>Building the NGDLE with  Tsugi (次) and Koseu (코스)</vt:lpstr>
      <vt:lpstr>Enterprise Learning Management System (LMS)  Been there – done that – got the tattoo..   But…</vt:lpstr>
      <vt:lpstr>PowerPoint Presentation</vt:lpstr>
      <vt:lpstr>PowerPoint Presentation</vt:lpstr>
      <vt:lpstr>PowerPoint Presentation</vt:lpstr>
      <vt:lpstr>Standards 1.0</vt:lpstr>
      <vt:lpstr>PowerPoint Presentation</vt:lpstr>
      <vt:lpstr>PowerPoint Presentation</vt:lpstr>
      <vt:lpstr>Standards Next Gen</vt:lpstr>
      <vt:lpstr>PowerPoint Presentation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The Challenge</vt:lpstr>
      <vt:lpstr>We need "WordPress"</vt:lpstr>
      <vt:lpstr>"EduPress"</vt:lpstr>
      <vt:lpstr>What are 次 and 코스?</vt:lpstr>
      <vt:lpstr>PowerPoint Presentation</vt:lpstr>
      <vt:lpstr>Tsugi (次) is "AppStore" for Ed.</vt:lpstr>
      <vt:lpstr>Koseu (코스) is "EduPress"</vt:lpstr>
      <vt:lpstr>PowerPoint Presentation</vt:lpstr>
      <vt:lpstr>Use Cases</vt:lpstr>
      <vt:lpstr>Use Cases</vt:lpstr>
      <vt:lpstr>PowerPoint Presentation</vt:lpstr>
      <vt:lpstr>Demo (Time Permitting)</vt:lpstr>
      <vt:lpstr>Project Status</vt:lpstr>
      <vt:lpstr>PowerPoint Presentation</vt:lpstr>
      <vt:lpstr>RoadMap</vt:lpstr>
      <vt:lpstr>PowerPoint Presentation</vt:lpstr>
      <vt:lpstr>PowerPoint Presentation</vt:lpstr>
      <vt:lpstr>Tsugi is Ongoing Research</vt:lpstr>
      <vt:lpstr>PowerPoint Presentation</vt:lpstr>
      <vt:lpstr>A Few Questions…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267</cp:revision>
  <dcterms:created xsi:type="dcterms:W3CDTF">2015-11-01T12:58:24Z</dcterms:created>
  <dcterms:modified xsi:type="dcterms:W3CDTF">2017-06-13T18:57:37Z</dcterms:modified>
</cp:coreProperties>
</file>